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02" r:id="rId4"/>
    <p:sldId id="303" r:id="rId5"/>
    <p:sldId id="304" r:id="rId6"/>
    <p:sldId id="305" r:id="rId7"/>
    <p:sldId id="264" r:id="rId8"/>
    <p:sldId id="265" r:id="rId9"/>
    <p:sldId id="267" r:id="rId10"/>
    <p:sldId id="306" r:id="rId11"/>
    <p:sldId id="307" r:id="rId12"/>
    <p:sldId id="308" r:id="rId13"/>
    <p:sldId id="309" r:id="rId14"/>
    <p:sldId id="310" r:id="rId15"/>
    <p:sldId id="266" r:id="rId16"/>
    <p:sldId id="286" r:id="rId17"/>
    <p:sldId id="312" r:id="rId18"/>
    <p:sldId id="313" r:id="rId19"/>
    <p:sldId id="314" r:id="rId20"/>
    <p:sldId id="311" r:id="rId21"/>
    <p:sldId id="317" r:id="rId22"/>
    <p:sldId id="315" r:id="rId23"/>
    <p:sldId id="321" r:id="rId24"/>
    <p:sldId id="316" r:id="rId25"/>
    <p:sldId id="318" r:id="rId26"/>
    <p:sldId id="319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260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121"/>
    <a:srgbClr val="8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  <a:gs pos="100000">
              <a:srgbClr val="C000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2013/6/26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hand_twinwood标志-[转换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1928794" cy="5110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1470" y="207167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Aurora </a:t>
            </a:r>
            <a:r>
              <a:rPr lang="zh-CN" altLang="en-US" sz="4400" b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框 架 技 术 介 绍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12" y="206084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Aurora </a:t>
            </a:r>
            <a:r>
              <a:rPr lang="zh-CN" altLang="en-US" sz="4400" b="1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框 架 技 术 介 绍</a:t>
            </a:r>
            <a:endParaRPr lang="zh-CN" altLang="en-US" sz="4400" b="1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图片 20" descr="未标题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1961"/>
            <a:ext cx="9144000" cy="33260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99791" y="3717032"/>
            <a:ext cx="160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:  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吴华真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1032"/>
          <p:cNvSpPr>
            <a:spLocks noChangeArrowheads="1"/>
          </p:cNvSpPr>
          <p:nvPr/>
        </p:nvSpPr>
        <p:spPr bwMode="auto">
          <a:xfrm>
            <a:off x="4932040" y="5805264"/>
            <a:ext cx="388843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上海</a:t>
            </a:r>
            <a:r>
              <a:rPr 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汉得信息技术</a:t>
            </a:r>
            <a:r>
              <a:rPr lang="zh-CN" altLang="en-US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股份</a:t>
            </a:r>
            <a:r>
              <a:rPr lang="zh-CN" sz="16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有限公司</a:t>
            </a:r>
            <a:endParaRPr 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  <a:latin typeface="Browallia New" pitchFamily="34" charset="-34"/>
                <a:ea typeface="微软雅黑" pitchFamily="34" charset="-122"/>
                <a:cs typeface="Browallia New" pitchFamily="34" charset="-34"/>
              </a:rPr>
              <a:t>HAND Enterprise Solutions </a:t>
            </a:r>
            <a:r>
              <a:rPr lang="en-US" altLang="zh-CN" b="0">
                <a:solidFill>
                  <a:schemeClr val="bg1"/>
                </a:solidFill>
                <a:latin typeface="Browallia New" pitchFamily="34" charset="-34"/>
                <a:ea typeface="微软雅黑" pitchFamily="34" charset="-122"/>
                <a:cs typeface="Browallia New" pitchFamily="34" charset="-34"/>
              </a:rPr>
              <a:t>Company Ltd.</a:t>
            </a:r>
          </a:p>
          <a:p>
            <a:pPr eaLnBrk="1" hangingPunct="1"/>
            <a:r>
              <a:rPr lang="en-US" altLang="zh-CN" b="0">
                <a:solidFill>
                  <a:schemeClr val="bg1"/>
                </a:solidFill>
                <a:latin typeface="Browallia New" pitchFamily="34" charset="-34"/>
                <a:ea typeface="微软雅黑" pitchFamily="34" charset="-122"/>
                <a:cs typeface="Browallia New" pitchFamily="34" charset="-34"/>
              </a:rPr>
              <a:t>www.hand-china.com</a:t>
            </a:r>
          </a:p>
          <a:p>
            <a:pPr eaLnBrk="1" hangingPunct="1"/>
            <a:endParaRPr lang="zh-CN" altLang="en-US" sz="16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展示层开发方式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2780928"/>
            <a:ext cx="415209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的配置方式大大简化开发工作量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客户端脚本提高了组件的灵活性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Eclipse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的开发工具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完善的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API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开发文档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99592" y="176352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标签 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+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脚本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展示层开发方式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31870"/>
            <a:ext cx="7290744" cy="3581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060848"/>
            <a:ext cx="6755805" cy="419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开发工具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600" y="1663348"/>
            <a:ext cx="4001416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Eclipse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的开发工具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特点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schema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校验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代码高亮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自动提示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快速查找等特性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快速创建标签组件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自动创建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bm,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自动测试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开发工具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2231"/>
            <a:ext cx="52673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647403"/>
            <a:ext cx="50387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021929"/>
            <a:ext cx="51339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335113"/>
            <a:ext cx="45529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7083" y="2636912"/>
            <a:ext cx="52673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API 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文档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3074" name="Picture 2" descr="C:\Users\IBM\Desktop\TagD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4463"/>
            <a:ext cx="6840760" cy="5398873"/>
          </a:xfrm>
          <a:prstGeom prst="rect">
            <a:avLst/>
          </a:prstGeom>
          <a:noFill/>
        </p:spPr>
      </p:pic>
      <p:pic>
        <p:nvPicPr>
          <p:cNvPr id="3075" name="Picture 3" descr="C:\Users\IBM\Desktop\jsdo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5219" y="1233636"/>
            <a:ext cx="7361237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UI 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组件图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9" name="圆角矩形 68"/>
          <p:cNvSpPr/>
          <p:nvPr/>
        </p:nvSpPr>
        <p:spPr bwMode="auto">
          <a:xfrm>
            <a:off x="3635896" y="692696"/>
            <a:ext cx="2016224" cy="36004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R="0" indent="-230188" algn="ctr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Component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圆角矩形 69"/>
          <p:cNvSpPr/>
          <p:nvPr/>
        </p:nvSpPr>
        <p:spPr bwMode="auto">
          <a:xfrm>
            <a:off x="755576" y="1268760"/>
            <a:ext cx="1008112" cy="30342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eaLnBrk="1" hangingPunct="1"/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Field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圆角矩形 70"/>
          <p:cNvSpPr/>
          <p:nvPr/>
        </p:nvSpPr>
        <p:spPr bwMode="auto">
          <a:xfrm>
            <a:off x="1979712" y="1268760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Label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圆角矩形 71"/>
          <p:cNvSpPr/>
          <p:nvPr/>
        </p:nvSpPr>
        <p:spPr bwMode="auto">
          <a:xfrm>
            <a:off x="3275856" y="1268760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Button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圆角矩形 72"/>
          <p:cNvSpPr/>
          <p:nvPr/>
        </p:nvSpPr>
        <p:spPr bwMode="auto">
          <a:xfrm>
            <a:off x="5148064" y="1268760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圆角矩形 73"/>
          <p:cNvSpPr/>
          <p:nvPr/>
        </p:nvSpPr>
        <p:spPr bwMode="auto">
          <a:xfrm>
            <a:off x="6372200" y="1268760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DataSet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圆角矩形 74"/>
          <p:cNvSpPr/>
          <p:nvPr/>
        </p:nvSpPr>
        <p:spPr bwMode="auto">
          <a:xfrm>
            <a:off x="7668344" y="1268760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Grid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圆角矩形 75"/>
          <p:cNvSpPr/>
          <p:nvPr/>
        </p:nvSpPr>
        <p:spPr bwMode="auto">
          <a:xfrm>
            <a:off x="3275856" y="1772816"/>
            <a:ext cx="1008112" cy="2994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Tab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圆角矩形 76"/>
          <p:cNvSpPr/>
          <p:nvPr/>
        </p:nvSpPr>
        <p:spPr bwMode="auto">
          <a:xfrm>
            <a:off x="3275856" y="2276872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Tree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圆角矩形 77"/>
          <p:cNvSpPr/>
          <p:nvPr/>
        </p:nvSpPr>
        <p:spPr bwMode="auto">
          <a:xfrm>
            <a:off x="1043608" y="1772816"/>
            <a:ext cx="1008112" cy="2994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TextField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圆角矩形 78"/>
          <p:cNvSpPr/>
          <p:nvPr/>
        </p:nvSpPr>
        <p:spPr bwMode="auto">
          <a:xfrm>
            <a:off x="1331640" y="2276872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TriggerField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圆角矩形 79"/>
          <p:cNvSpPr/>
          <p:nvPr/>
        </p:nvSpPr>
        <p:spPr bwMode="auto">
          <a:xfrm>
            <a:off x="1547664" y="2780928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Combobox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圆角矩形 80"/>
          <p:cNvSpPr/>
          <p:nvPr/>
        </p:nvSpPr>
        <p:spPr bwMode="auto">
          <a:xfrm>
            <a:off x="1539280" y="3284984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DatePicker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圆角矩形 81"/>
          <p:cNvSpPr/>
          <p:nvPr/>
        </p:nvSpPr>
        <p:spPr bwMode="auto">
          <a:xfrm>
            <a:off x="1331640" y="4221088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Lov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圆角矩形 82"/>
          <p:cNvSpPr/>
          <p:nvPr/>
        </p:nvSpPr>
        <p:spPr bwMode="auto">
          <a:xfrm>
            <a:off x="1331640" y="4725144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NumberField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圆角矩形 83"/>
          <p:cNvSpPr/>
          <p:nvPr/>
        </p:nvSpPr>
        <p:spPr bwMode="auto">
          <a:xfrm>
            <a:off x="1043608" y="5229200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TextArea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圆角矩形 84"/>
          <p:cNvSpPr/>
          <p:nvPr/>
        </p:nvSpPr>
        <p:spPr bwMode="auto">
          <a:xfrm>
            <a:off x="1043608" y="5733256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Radio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圆角矩形 85"/>
          <p:cNvSpPr/>
          <p:nvPr/>
        </p:nvSpPr>
        <p:spPr bwMode="auto">
          <a:xfrm>
            <a:off x="1043608" y="6237312"/>
            <a:ext cx="1296144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CheckBox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圆角矩形 86"/>
          <p:cNvSpPr/>
          <p:nvPr/>
        </p:nvSpPr>
        <p:spPr bwMode="auto">
          <a:xfrm>
            <a:off x="5148064" y="1772816"/>
            <a:ext cx="1008112" cy="2994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eaLnBrk="1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Box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圆角矩形 87"/>
          <p:cNvSpPr/>
          <p:nvPr/>
        </p:nvSpPr>
        <p:spPr bwMode="auto">
          <a:xfrm>
            <a:off x="5436096" y="2276872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HBox</a:t>
            </a:r>
            <a:endParaRPr lang="zh-CN" altLang="en-US" sz="1400" b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圆角矩形 88"/>
          <p:cNvSpPr/>
          <p:nvPr/>
        </p:nvSpPr>
        <p:spPr bwMode="auto">
          <a:xfrm>
            <a:off x="5427712" y="2780928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VBox</a:t>
            </a:r>
            <a:endParaRPr lang="zh-CN" altLang="en-US" sz="1400" b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圆角矩形 89"/>
          <p:cNvSpPr/>
          <p:nvPr/>
        </p:nvSpPr>
        <p:spPr bwMode="auto">
          <a:xfrm>
            <a:off x="5427712" y="3284984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Form</a:t>
            </a:r>
            <a:endParaRPr lang="zh-CN" altLang="en-US" sz="1400" b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圆角矩形 90"/>
          <p:cNvSpPr/>
          <p:nvPr/>
        </p:nvSpPr>
        <p:spPr bwMode="auto">
          <a:xfrm>
            <a:off x="5427712" y="3789040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FieldSet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圆角矩形 91"/>
          <p:cNvSpPr/>
          <p:nvPr/>
        </p:nvSpPr>
        <p:spPr bwMode="auto">
          <a:xfrm>
            <a:off x="5148064" y="4293096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ToolBar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圆角矩形 92"/>
          <p:cNvSpPr/>
          <p:nvPr/>
        </p:nvSpPr>
        <p:spPr bwMode="auto">
          <a:xfrm>
            <a:off x="5436096" y="4797152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NavBar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圆角矩形 93"/>
          <p:cNvSpPr/>
          <p:nvPr/>
        </p:nvSpPr>
        <p:spPr bwMode="auto">
          <a:xfrm>
            <a:off x="5148064" y="5301208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eaLnBrk="1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Menu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圆角矩形 94"/>
          <p:cNvSpPr/>
          <p:nvPr/>
        </p:nvSpPr>
        <p:spPr bwMode="auto">
          <a:xfrm>
            <a:off x="5148064" y="5805264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Accordion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圆角矩形 95"/>
          <p:cNvSpPr/>
          <p:nvPr/>
        </p:nvSpPr>
        <p:spPr bwMode="auto">
          <a:xfrm>
            <a:off x="6660232" y="1772816"/>
            <a:ext cx="1008112" cy="2994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Record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7" name="圆角矩形 96"/>
          <p:cNvSpPr/>
          <p:nvPr/>
        </p:nvSpPr>
        <p:spPr bwMode="auto">
          <a:xfrm>
            <a:off x="8028384" y="1772816"/>
            <a:ext cx="1008112" cy="299432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TreeGrid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圆角矩形 97"/>
          <p:cNvSpPr/>
          <p:nvPr/>
        </p:nvSpPr>
        <p:spPr bwMode="auto">
          <a:xfrm>
            <a:off x="3275856" y="2780928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Table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圆角矩形 98"/>
          <p:cNvSpPr/>
          <p:nvPr/>
        </p:nvSpPr>
        <p:spPr bwMode="auto">
          <a:xfrm>
            <a:off x="3275856" y="3284984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DateField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圆角矩形 99"/>
          <p:cNvSpPr/>
          <p:nvPr/>
        </p:nvSpPr>
        <p:spPr bwMode="auto">
          <a:xfrm>
            <a:off x="1763688" y="3789040"/>
            <a:ext cx="1584176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marR="0" indent="-230188" algn="ctr" eaLnBrk="1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DateTimePicker</a:t>
            </a:r>
            <a:endParaRPr lang="zh-CN" altLang="en-US" sz="14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3275856" y="4293096"/>
            <a:ext cx="1008112" cy="2988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rgbClr val="B9D1E1"/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30188" indent="-230188" algn="ctr" defTabSz="914400" eaLnBrk="1" latinLnBrk="0" hangingPunct="1"/>
            <a:r>
              <a:rPr lang="en-US" altLang="zh-CN" sz="1400" b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Upload</a:t>
            </a:r>
            <a:endParaRPr lang="zh-CN" altLang="en-US" sz="1400" b="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形状 101"/>
          <p:cNvCxnSpPr>
            <a:stCxn id="71" idx="0"/>
          </p:cNvCxnSpPr>
          <p:nvPr/>
        </p:nvCxnSpPr>
        <p:spPr bwMode="auto">
          <a:xfrm rot="5400000" flipH="1" flipV="1">
            <a:off x="3491880" y="116632"/>
            <a:ext cx="144016" cy="216024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形状 102"/>
          <p:cNvCxnSpPr>
            <a:stCxn id="70" idx="0"/>
          </p:cNvCxnSpPr>
          <p:nvPr/>
        </p:nvCxnSpPr>
        <p:spPr bwMode="auto">
          <a:xfrm rot="5400000" flipH="1" flipV="1">
            <a:off x="1799692" y="584684"/>
            <a:ext cx="144016" cy="122413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形状 103"/>
          <p:cNvCxnSpPr>
            <a:stCxn id="72" idx="0"/>
          </p:cNvCxnSpPr>
          <p:nvPr/>
        </p:nvCxnSpPr>
        <p:spPr bwMode="auto">
          <a:xfrm rot="5400000" flipH="1" flipV="1">
            <a:off x="4067944" y="836712"/>
            <a:ext cx="144016" cy="72008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形状 104"/>
          <p:cNvCxnSpPr>
            <a:stCxn id="73" idx="0"/>
          </p:cNvCxnSpPr>
          <p:nvPr/>
        </p:nvCxnSpPr>
        <p:spPr bwMode="auto">
          <a:xfrm rot="16200000" flipV="1">
            <a:off x="5076056" y="692696"/>
            <a:ext cx="144016" cy="1008112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形状 105"/>
          <p:cNvCxnSpPr>
            <a:stCxn id="74" idx="0"/>
          </p:cNvCxnSpPr>
          <p:nvPr/>
        </p:nvCxnSpPr>
        <p:spPr bwMode="auto">
          <a:xfrm rot="16200000" flipV="1">
            <a:off x="6156176" y="548680"/>
            <a:ext cx="144016" cy="1296144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形状 106"/>
          <p:cNvCxnSpPr>
            <a:stCxn id="75" idx="0"/>
          </p:cNvCxnSpPr>
          <p:nvPr/>
        </p:nvCxnSpPr>
        <p:spPr bwMode="auto">
          <a:xfrm rot="16200000" flipV="1">
            <a:off x="7452320" y="548680"/>
            <a:ext cx="144016" cy="1296144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形状 107"/>
          <p:cNvCxnSpPr>
            <a:stCxn id="78" idx="1"/>
          </p:cNvCxnSpPr>
          <p:nvPr/>
        </p:nvCxnSpPr>
        <p:spPr bwMode="auto">
          <a:xfrm rot="10800000">
            <a:off x="899592" y="1628800"/>
            <a:ext cx="144016" cy="293732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形状 108"/>
          <p:cNvCxnSpPr>
            <a:stCxn id="79" idx="1"/>
          </p:cNvCxnSpPr>
          <p:nvPr/>
        </p:nvCxnSpPr>
        <p:spPr bwMode="auto">
          <a:xfrm rot="10800000">
            <a:off x="1187624" y="2132860"/>
            <a:ext cx="144016" cy="293412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形状 109"/>
          <p:cNvCxnSpPr>
            <a:stCxn id="80" idx="1"/>
          </p:cNvCxnSpPr>
          <p:nvPr/>
        </p:nvCxnSpPr>
        <p:spPr bwMode="auto">
          <a:xfrm rot="10800000">
            <a:off x="1475656" y="2636912"/>
            <a:ext cx="72008" cy="29341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形状 110"/>
          <p:cNvCxnSpPr>
            <a:stCxn id="81" idx="1"/>
          </p:cNvCxnSpPr>
          <p:nvPr/>
        </p:nvCxnSpPr>
        <p:spPr bwMode="auto">
          <a:xfrm rot="10800000">
            <a:off x="1475656" y="2708924"/>
            <a:ext cx="63624" cy="72546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形状 111"/>
          <p:cNvCxnSpPr>
            <a:stCxn id="100" idx="1"/>
          </p:cNvCxnSpPr>
          <p:nvPr/>
        </p:nvCxnSpPr>
        <p:spPr bwMode="auto">
          <a:xfrm rot="10800000">
            <a:off x="1691680" y="3645024"/>
            <a:ext cx="72008" cy="29341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形状 112"/>
          <p:cNvCxnSpPr>
            <a:stCxn id="82" idx="1"/>
          </p:cNvCxnSpPr>
          <p:nvPr/>
        </p:nvCxnSpPr>
        <p:spPr bwMode="auto">
          <a:xfrm rot="10800000">
            <a:off x="1187624" y="2204864"/>
            <a:ext cx="144016" cy="2165624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形状 113"/>
          <p:cNvCxnSpPr>
            <a:stCxn id="83" idx="1"/>
          </p:cNvCxnSpPr>
          <p:nvPr/>
        </p:nvCxnSpPr>
        <p:spPr bwMode="auto">
          <a:xfrm rot="10800000">
            <a:off x="1187624" y="4293096"/>
            <a:ext cx="144016" cy="581448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形状 114"/>
          <p:cNvCxnSpPr>
            <a:stCxn id="84" idx="1"/>
          </p:cNvCxnSpPr>
          <p:nvPr/>
        </p:nvCxnSpPr>
        <p:spPr bwMode="auto">
          <a:xfrm rot="10800000">
            <a:off x="899592" y="1844824"/>
            <a:ext cx="144016" cy="353377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形状 115"/>
          <p:cNvCxnSpPr>
            <a:stCxn id="85" idx="1"/>
          </p:cNvCxnSpPr>
          <p:nvPr/>
        </p:nvCxnSpPr>
        <p:spPr bwMode="auto">
          <a:xfrm rot="10800000">
            <a:off x="899592" y="5301212"/>
            <a:ext cx="144016" cy="581444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形状 116"/>
          <p:cNvCxnSpPr>
            <a:stCxn id="86" idx="1"/>
          </p:cNvCxnSpPr>
          <p:nvPr/>
        </p:nvCxnSpPr>
        <p:spPr bwMode="auto">
          <a:xfrm rot="10800000">
            <a:off x="899592" y="5877272"/>
            <a:ext cx="144016" cy="50944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形状 117"/>
          <p:cNvCxnSpPr>
            <a:stCxn id="76" idx="3"/>
            <a:endCxn id="69" idx="2"/>
          </p:cNvCxnSpPr>
          <p:nvPr/>
        </p:nvCxnSpPr>
        <p:spPr bwMode="auto">
          <a:xfrm flipV="1">
            <a:off x="4283968" y="1052736"/>
            <a:ext cx="360040" cy="86979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形状 118"/>
          <p:cNvCxnSpPr>
            <a:stCxn id="77" idx="3"/>
          </p:cNvCxnSpPr>
          <p:nvPr/>
        </p:nvCxnSpPr>
        <p:spPr bwMode="auto">
          <a:xfrm flipV="1">
            <a:off x="4283968" y="1916834"/>
            <a:ext cx="360040" cy="509438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形状 119"/>
          <p:cNvCxnSpPr>
            <a:stCxn id="98" idx="3"/>
          </p:cNvCxnSpPr>
          <p:nvPr/>
        </p:nvCxnSpPr>
        <p:spPr bwMode="auto">
          <a:xfrm flipV="1">
            <a:off x="4283968" y="2348880"/>
            <a:ext cx="360040" cy="581448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形状 120"/>
          <p:cNvCxnSpPr>
            <a:stCxn id="99" idx="3"/>
          </p:cNvCxnSpPr>
          <p:nvPr/>
        </p:nvCxnSpPr>
        <p:spPr bwMode="auto">
          <a:xfrm flipV="1">
            <a:off x="4283968" y="2636914"/>
            <a:ext cx="360040" cy="79747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形状 121"/>
          <p:cNvCxnSpPr>
            <a:stCxn id="101" idx="3"/>
          </p:cNvCxnSpPr>
          <p:nvPr/>
        </p:nvCxnSpPr>
        <p:spPr bwMode="auto">
          <a:xfrm flipV="1">
            <a:off x="4283968" y="2708922"/>
            <a:ext cx="360040" cy="1733574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形状 122"/>
          <p:cNvCxnSpPr>
            <a:stCxn id="87" idx="1"/>
          </p:cNvCxnSpPr>
          <p:nvPr/>
        </p:nvCxnSpPr>
        <p:spPr bwMode="auto">
          <a:xfrm rot="10800000">
            <a:off x="4644008" y="1196752"/>
            <a:ext cx="504056" cy="72578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肘形连接符 123"/>
          <p:cNvCxnSpPr>
            <a:stCxn id="92" idx="1"/>
            <a:endCxn id="101" idx="3"/>
          </p:cNvCxnSpPr>
          <p:nvPr/>
        </p:nvCxnSpPr>
        <p:spPr bwMode="auto">
          <a:xfrm rot="10800000">
            <a:off x="4283968" y="4442496"/>
            <a:ext cx="864096" cy="1588"/>
          </a:xfrm>
          <a:prstGeom prst="bentConnector3">
            <a:avLst>
              <a:gd name="adj1" fmla="val 50000"/>
            </a:avLst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形状 124"/>
          <p:cNvCxnSpPr>
            <a:stCxn id="88" idx="1"/>
          </p:cNvCxnSpPr>
          <p:nvPr/>
        </p:nvCxnSpPr>
        <p:spPr bwMode="auto">
          <a:xfrm rot="10800000">
            <a:off x="5292080" y="2132860"/>
            <a:ext cx="144016" cy="293412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形状 125"/>
          <p:cNvCxnSpPr>
            <a:stCxn id="89" idx="1"/>
          </p:cNvCxnSpPr>
          <p:nvPr/>
        </p:nvCxnSpPr>
        <p:spPr bwMode="auto">
          <a:xfrm rot="10800000">
            <a:off x="5292080" y="2420888"/>
            <a:ext cx="135632" cy="50944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形状 126"/>
          <p:cNvCxnSpPr>
            <a:stCxn id="90" idx="1"/>
          </p:cNvCxnSpPr>
          <p:nvPr/>
        </p:nvCxnSpPr>
        <p:spPr bwMode="auto">
          <a:xfrm rot="10800000">
            <a:off x="5292080" y="2924948"/>
            <a:ext cx="135632" cy="50943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形状 127"/>
          <p:cNvCxnSpPr>
            <a:stCxn id="91" idx="1"/>
          </p:cNvCxnSpPr>
          <p:nvPr/>
        </p:nvCxnSpPr>
        <p:spPr bwMode="auto">
          <a:xfrm rot="10800000">
            <a:off x="5292080" y="3429000"/>
            <a:ext cx="135632" cy="509440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形状 128"/>
          <p:cNvCxnSpPr>
            <a:stCxn id="93" idx="1"/>
          </p:cNvCxnSpPr>
          <p:nvPr/>
        </p:nvCxnSpPr>
        <p:spPr bwMode="auto">
          <a:xfrm rot="10800000">
            <a:off x="5292080" y="4653136"/>
            <a:ext cx="144016" cy="29341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形状 129"/>
          <p:cNvCxnSpPr>
            <a:stCxn id="94" idx="1"/>
          </p:cNvCxnSpPr>
          <p:nvPr/>
        </p:nvCxnSpPr>
        <p:spPr bwMode="auto">
          <a:xfrm rot="10800000">
            <a:off x="4644008" y="4509124"/>
            <a:ext cx="504056" cy="941484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形状 130"/>
          <p:cNvCxnSpPr>
            <a:stCxn id="95" idx="1"/>
          </p:cNvCxnSpPr>
          <p:nvPr/>
        </p:nvCxnSpPr>
        <p:spPr bwMode="auto">
          <a:xfrm rot="10800000">
            <a:off x="4644008" y="4221088"/>
            <a:ext cx="504056" cy="1733576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形状 131"/>
          <p:cNvCxnSpPr>
            <a:stCxn id="96" idx="1"/>
          </p:cNvCxnSpPr>
          <p:nvPr/>
        </p:nvCxnSpPr>
        <p:spPr bwMode="auto">
          <a:xfrm rot="10800000">
            <a:off x="6516216" y="1628800"/>
            <a:ext cx="144016" cy="293732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形状 132"/>
          <p:cNvCxnSpPr>
            <a:stCxn id="97" idx="1"/>
          </p:cNvCxnSpPr>
          <p:nvPr/>
        </p:nvCxnSpPr>
        <p:spPr bwMode="auto">
          <a:xfrm rot="10800000">
            <a:off x="7812360" y="1628800"/>
            <a:ext cx="216024" cy="293732"/>
          </a:xfrm>
          <a:prstGeom prst="bentConnector2">
            <a:avLst/>
          </a:prstGeom>
          <a:solidFill>
            <a:srgbClr val="FFFF99"/>
          </a:solidFill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Form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5" y="1124744"/>
            <a:ext cx="6840760" cy="584775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提供了几种表单容器组件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:Form,FieldSet,Box,HBox,VBox .</a:t>
            </a:r>
          </a:p>
          <a:p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复杂的布局可以通过任意组合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Box,HBox,VBox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来达到相应的效果</a:t>
            </a:r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QQ截图未命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8613999" cy="2276475"/>
          </a:xfrm>
          <a:prstGeom prst="rect">
            <a:avLst/>
          </a:prstGeom>
        </p:spPr>
      </p:pic>
      <p:pic>
        <p:nvPicPr>
          <p:cNvPr id="9" name="图片 8" descr="for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342978"/>
            <a:ext cx="5252244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Lov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3437" y="1498719"/>
            <a:ext cx="4963059" cy="1156855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不在手工的编写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Lov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代码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而是依靠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BM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文件自动生成</a:t>
            </a:r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可以手动输入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code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自动带出其他相关信息</a:t>
            </a: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l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27770"/>
            <a:ext cx="3848894" cy="4781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67944" y="3284985"/>
            <a:ext cx="4824536" cy="1277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&lt;a:field … title="</a:t>
            </a:r>
            <a:r>
              <a:rPr lang="zh-CN" altLang="en-US" sz="1100" b="0" smtClean="0">
                <a:latin typeface="微软雅黑" pitchFamily="34" charset="-122"/>
                <a:ea typeface="微软雅黑" pitchFamily="34" charset="-122"/>
              </a:rPr>
              <a:t>选择父节点</a:t>
            </a:r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" lovWidth="360" lovGridHeight="300" lovHeight="460" lovService="sys.sys_function"&gt;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&lt;mapping&gt;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    &lt;map from="function_id" to="parent_function_id"/&gt;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    &lt;map from="function_name" to="parent_function_name"/&gt;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&lt;/mapping&gt;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&lt;/a:field&gt;</a:t>
            </a:r>
            <a:endParaRPr lang="zh-CN" altLang="en-US" sz="1100" b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5035823"/>
            <a:ext cx="482453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&lt;ns1:field databaseType="VARCHAR" datatype="java.lang.String" displayWidth="100" forQuery="true" fordisplay="true" name="function_code" prompt="</a:t>
            </a:r>
            <a:r>
              <a:rPr lang="zh-CN" altLang="en-US" sz="1100" b="0" smtClean="0">
                <a:latin typeface="微软雅黑" pitchFamily="34" charset="-122"/>
                <a:ea typeface="微软雅黑" pitchFamily="34" charset="-122"/>
              </a:rPr>
              <a:t>功能代码</a:t>
            </a:r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" queryWidth="150"/&gt;</a:t>
            </a:r>
          </a:p>
          <a:p>
            <a:endParaRPr lang="zh-CN" altLang="en-US" sz="1100" b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924944"/>
            <a:ext cx="125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Screen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文件</a:t>
            </a:r>
            <a:endParaRPr lang="zh-CN" altLang="en-US" sz="1600" b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4725145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BM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文件</a:t>
            </a:r>
            <a:endParaRPr lang="zh-CN" altLang="en-US" sz="1600" b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Grid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544" y="1628800"/>
            <a:ext cx="7488832" cy="4524315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Grid</a:t>
            </a: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 marL="342900" indent="-342900">
              <a:lnSpc>
                <a:spcPct val="150000"/>
              </a:lnSpc>
            </a:pP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组合表头</a:t>
            </a: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按照某一个表头进行排序</a:t>
            </a:r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服务端</a:t>
            </a:r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记录</a:t>
            </a: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单选</a:t>
            </a:r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多选</a:t>
            </a: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锁定列</a:t>
            </a:r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调整列宽</a:t>
            </a: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多种分页栏格式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表格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编辑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列渲染等</a:t>
            </a: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Grid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6" name="图片 5" descr="g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1556792"/>
            <a:ext cx="8784976" cy="4085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628800"/>
            <a:ext cx="4820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Aurora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是一个基于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J2EE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应用开发框架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主要面向企业应用，也可用于互联网开发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203391"/>
            <a:ext cx="516891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基于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JavaEE,HTML,JavaScript,Css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等开放技术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界面开发基于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配置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提供了大量可重用的组件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简洁、简单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上手快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跨平台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服务端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客户端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).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客户端数据模型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12354" y="2950024"/>
            <a:ext cx="8434800" cy="3143272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354" y="1488266"/>
            <a:ext cx="8436110" cy="1292662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(1) DataSet 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是一个客户端的数据模型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JavaScript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实现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运行在客户端浏览器中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(2) DataSet 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提供了数据的封装和操作函数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(3) 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对数据的操作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例如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删除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更新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导航等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都会触发相应的事件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进而影响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组件的状态</a:t>
            </a:r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 bwMode="auto">
          <a:xfrm>
            <a:off x="6872304" y="3235776"/>
            <a:ext cx="1414472" cy="6429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 w="9525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indent="-230188" algn="ctr"/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Add Event</a:t>
            </a:r>
            <a:endParaRPr lang="zh-CN" alt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872304" y="4164470"/>
            <a:ext cx="1414472" cy="6429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 w="9525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indent="-230188" algn="ctr"/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Update Event</a:t>
            </a:r>
            <a:endParaRPr lang="zh-CN" alt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6872304" y="5093164"/>
            <a:ext cx="1414472" cy="6429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  <a:gs pos="65000">
                <a:schemeClr val="bg1">
                  <a:lumMod val="9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 w="9525">
            <a:solidFill>
              <a:srgbClr val="C00000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indent="-230188" algn="ctr"/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Delete Event</a:t>
            </a:r>
            <a:endParaRPr lang="zh-CN" alt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4714876" y="3307214"/>
            <a:ext cx="1285884" cy="2428892"/>
          </a:xfrm>
          <a:prstGeom prst="roundRect">
            <a:avLst/>
          </a:prstGeom>
          <a:gradFill flip="none" rotWithShape="1">
            <a:gsLst>
              <a:gs pos="2000">
                <a:schemeClr val="bg1"/>
              </a:gs>
              <a:gs pos="80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-230188" algn="ctr" eaLnBrk="1" hangingPunct="1"/>
            <a:endParaRPr lang="zh-CN" altLang="en-US" dirty="0" smtClean="0">
              <a:solidFill>
                <a:srgbClr val="C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2786050" y="3307214"/>
            <a:ext cx="1285884" cy="2428892"/>
          </a:xfrm>
          <a:prstGeom prst="roundRect">
            <a:avLst/>
          </a:prstGeom>
          <a:gradFill flip="none" rotWithShape="1">
            <a:gsLst>
              <a:gs pos="2000">
                <a:schemeClr val="bg1"/>
              </a:gs>
              <a:gs pos="80000">
                <a:srgbClr val="FFFF99"/>
              </a:gs>
              <a:gs pos="100000">
                <a:srgbClr val="FFFF99"/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-230188" algn="ctr" eaLnBrk="1" hangingPunct="1"/>
            <a:endParaRPr lang="zh-CN" alt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928926" y="3807280"/>
            <a:ext cx="1000132" cy="357190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ea typeface="SimSun" pitchFamily="2" charset="-122"/>
              </a:rPr>
              <a:t>Add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2928926" y="4378784"/>
            <a:ext cx="1000132" cy="357190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ea typeface="SimSun" pitchFamily="2" charset="-122"/>
              </a:rPr>
              <a:t>Update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928926" y="4950288"/>
            <a:ext cx="1000132" cy="357190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ea typeface="SimSun" pitchFamily="2" charset="-122"/>
              </a:rPr>
              <a:t>Delete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17" name=" 3"/>
          <p:cNvSpPr/>
          <p:nvPr/>
        </p:nvSpPr>
        <p:spPr>
          <a:xfrm rot="18121702" flipV="1">
            <a:off x="5989069" y="3406461"/>
            <a:ext cx="757127" cy="72891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8" name=" 3"/>
          <p:cNvSpPr/>
          <p:nvPr/>
        </p:nvSpPr>
        <p:spPr>
          <a:xfrm rot="243747" flipV="1">
            <a:off x="6025628" y="4838413"/>
            <a:ext cx="757127" cy="72891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 3"/>
          <p:cNvSpPr/>
          <p:nvPr/>
        </p:nvSpPr>
        <p:spPr>
          <a:xfrm rot="20221274" flipV="1">
            <a:off x="5970126" y="4031069"/>
            <a:ext cx="757127" cy="72891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矩形 19"/>
          <p:cNvSpPr/>
          <p:nvPr/>
        </p:nvSpPr>
        <p:spPr bwMode="auto">
          <a:xfrm>
            <a:off x="4857752" y="3807280"/>
            <a:ext cx="1000132" cy="357190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  <a:ea typeface="SimSun" pitchFamily="2" charset="-122"/>
              </a:rPr>
              <a:t>Record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4857752" y="4378784"/>
            <a:ext cx="1000132" cy="357190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indent="-230188" algn="ctr"/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SimSun" pitchFamily="2" charset="-122"/>
              </a:rPr>
              <a:t>Record</a:t>
            </a:r>
            <a:endParaRPr lang="zh-CN" altLang="en-US" b="0" dirty="0" smtClean="0">
              <a:solidFill>
                <a:schemeClr val="tx1">
                  <a:lumMod val="95000"/>
                  <a:lumOff val="5000"/>
                </a:schemeClr>
              </a:solidFill>
              <a:ea typeface="SimSun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4857752" y="4950288"/>
            <a:ext cx="1000132" cy="357190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8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indent="-230188" algn="ctr"/>
            <a:r>
              <a:rPr lang="en-US" altLang="zh-CN" b="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SimSun" pitchFamily="2" charset="-122"/>
              </a:rPr>
              <a:t>Record</a:t>
            </a:r>
            <a:endParaRPr lang="zh-CN" altLang="en-US" b="0" dirty="0" smtClean="0">
              <a:solidFill>
                <a:schemeClr val="tx1">
                  <a:lumMod val="95000"/>
                  <a:lumOff val="5000"/>
                </a:schemeClr>
              </a:solidFill>
              <a:ea typeface="SimSun" pitchFamily="2" charset="-122"/>
            </a:endParaRPr>
          </a:p>
        </p:txBody>
      </p:sp>
      <p:sp>
        <p:nvSpPr>
          <p:cNvPr id="23" name=" 3"/>
          <p:cNvSpPr/>
          <p:nvPr/>
        </p:nvSpPr>
        <p:spPr>
          <a:xfrm rot="18121702" flipV="1">
            <a:off x="1917103" y="3829992"/>
            <a:ext cx="757127" cy="72891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24" name=" 3"/>
          <p:cNvSpPr/>
          <p:nvPr/>
        </p:nvSpPr>
        <p:spPr>
          <a:xfrm rot="243747" flipV="1">
            <a:off x="1953662" y="4547564"/>
            <a:ext cx="757127" cy="72891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 3"/>
          <p:cNvSpPr/>
          <p:nvPr/>
        </p:nvSpPr>
        <p:spPr>
          <a:xfrm rot="20221274" flipV="1">
            <a:off x="1898160" y="4140461"/>
            <a:ext cx="757127" cy="72891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26" name="直接箭头连接符 25"/>
          <p:cNvCxnSpPr/>
          <p:nvPr/>
        </p:nvCxnSpPr>
        <p:spPr bwMode="auto">
          <a:xfrm>
            <a:off x="4143372" y="4021594"/>
            <a:ext cx="500066" cy="158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>
            <a:off x="4143372" y="4591510"/>
            <a:ext cx="500066" cy="158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8" name="直接箭头连接符 27"/>
          <p:cNvCxnSpPr/>
          <p:nvPr/>
        </p:nvCxnSpPr>
        <p:spPr bwMode="auto">
          <a:xfrm>
            <a:off x="4143372" y="5164602"/>
            <a:ext cx="500066" cy="1588"/>
          </a:xfrm>
          <a:prstGeom prst="straightConnector1">
            <a:avLst/>
          </a:prstGeom>
          <a:solidFill>
            <a:srgbClr val="FFFF99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9" name="流程图: 磁盘 28"/>
          <p:cNvSpPr/>
          <p:nvPr/>
        </p:nvSpPr>
        <p:spPr bwMode="auto">
          <a:xfrm>
            <a:off x="500034" y="3878718"/>
            <a:ext cx="1500198" cy="1143008"/>
          </a:xfrm>
          <a:prstGeom prst="flowChartMagneticDisk">
            <a:avLst/>
          </a:prstGeom>
          <a:gradFill flip="none" rotWithShape="1">
            <a:gsLst>
              <a:gs pos="0">
                <a:srgbClr val="FFC000"/>
              </a:gs>
              <a:gs pos="0">
                <a:srgbClr val="FFC000">
                  <a:alpha val="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-230188" algn="ctr" eaLnBrk="1" hangingPunct="1"/>
            <a:r>
              <a:rPr lang="en-US" altLang="zh-CN" sz="1800" b="0" dirty="0" err="1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DataSet</a:t>
            </a:r>
            <a:endParaRPr lang="zh-CN" altLang="en-US" sz="1800" b="0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组件绑定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 bwMode="auto">
          <a:xfrm>
            <a:off x="312354" y="2308222"/>
            <a:ext cx="8434800" cy="3714776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0188" marR="0" indent="-230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SimSun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1412776"/>
            <a:ext cx="8436110" cy="787523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框架中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的所有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组件都需要绑定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DataSet.</a:t>
            </a:r>
          </a:p>
          <a:p>
            <a:pPr>
              <a:lnSpc>
                <a:spcPct val="150000"/>
              </a:lnSpc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组件的状态也是通过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DataSet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中的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Record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来控制的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sp>
        <p:nvSpPr>
          <p:cNvPr id="32" name="流程图: 磁盘 31"/>
          <p:cNvSpPr/>
          <p:nvPr/>
        </p:nvSpPr>
        <p:spPr bwMode="auto">
          <a:xfrm>
            <a:off x="4857752" y="3379792"/>
            <a:ext cx="2388071" cy="1857388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DataSet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 3"/>
          <p:cNvSpPr/>
          <p:nvPr/>
        </p:nvSpPr>
        <p:spPr>
          <a:xfrm rot="20251429" flipV="1">
            <a:off x="2918839" y="3544850"/>
            <a:ext cx="1529882" cy="1472872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00" dirty="0"/>
          </a:p>
        </p:txBody>
      </p:sp>
      <p:sp>
        <p:nvSpPr>
          <p:cNvPr id="34" name=" 3"/>
          <p:cNvSpPr/>
          <p:nvPr/>
        </p:nvSpPr>
        <p:spPr>
          <a:xfrm rot="19109629" flipV="1">
            <a:off x="3103359" y="4442443"/>
            <a:ext cx="1529882" cy="1472872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00" dirty="0"/>
          </a:p>
        </p:txBody>
      </p:sp>
      <p:sp>
        <p:nvSpPr>
          <p:cNvPr id="35" name=" 3"/>
          <p:cNvSpPr/>
          <p:nvPr/>
        </p:nvSpPr>
        <p:spPr>
          <a:xfrm flipV="1">
            <a:off x="2981158" y="2593974"/>
            <a:ext cx="1529882" cy="1472872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sz="1600" dirty="0"/>
          </a:p>
        </p:txBody>
      </p:sp>
      <p:sp>
        <p:nvSpPr>
          <p:cNvPr id="36" name="流程图: 磁盘 35"/>
          <p:cNvSpPr/>
          <p:nvPr/>
        </p:nvSpPr>
        <p:spPr bwMode="auto">
          <a:xfrm>
            <a:off x="1785918" y="2562224"/>
            <a:ext cx="1143008" cy="889006"/>
          </a:xfrm>
          <a:prstGeom prst="flowChartMagneticDisk">
            <a:avLst/>
          </a:prstGeom>
          <a:gradFill flip="none" rotWithShape="1">
            <a:gsLst>
              <a:gs pos="0">
                <a:srgbClr val="FFC000"/>
              </a:gs>
              <a:gs pos="0">
                <a:srgbClr val="FFC000">
                  <a:alpha val="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Combobox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流程图: 磁盘 36"/>
          <p:cNvSpPr/>
          <p:nvPr/>
        </p:nvSpPr>
        <p:spPr bwMode="auto">
          <a:xfrm>
            <a:off x="1785918" y="3705232"/>
            <a:ext cx="1143008" cy="889006"/>
          </a:xfrm>
          <a:prstGeom prst="flowChartMagneticDisk">
            <a:avLst/>
          </a:prstGeom>
          <a:gradFill flip="none" rotWithShape="1">
            <a:gsLst>
              <a:gs pos="0">
                <a:srgbClr val="FFC000"/>
              </a:gs>
              <a:gs pos="0">
                <a:srgbClr val="FFC000">
                  <a:alpha val="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TextField</a:t>
            </a:r>
            <a:endParaRPr lang="zh-CN" altLang="en-US" sz="14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流程图: 磁盘 37"/>
          <p:cNvSpPr/>
          <p:nvPr/>
        </p:nvSpPr>
        <p:spPr bwMode="auto">
          <a:xfrm>
            <a:off x="1785918" y="4879990"/>
            <a:ext cx="1143008" cy="889006"/>
          </a:xfrm>
          <a:prstGeom prst="flowChartMagneticDisk">
            <a:avLst/>
          </a:prstGeom>
          <a:gradFill flip="none" rotWithShape="1">
            <a:gsLst>
              <a:gs pos="0">
                <a:srgbClr val="FFC000"/>
              </a:gs>
              <a:gs pos="0">
                <a:srgbClr val="FFC000">
                  <a:alpha val="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Lov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86182" y="3522668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bind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67752" y="4286461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bind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066" y="5022866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bind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DataSet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校验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7544" y="1735356"/>
            <a:ext cx="82089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DataSet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为核心的校验机制，使得校验代码更加精炼、统一，与具体组件无关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能实现企业应用所需的各类复杂校验逻辑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动态切换字段的必输、数据类型、输入方式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多字段组合校验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根据行记录字段校验头记录字段，或反之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不同行记录，根据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列取值动态校验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列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AJAX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Server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端校验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DataSet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校验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8497" y="1340768"/>
            <a:ext cx="8391975" cy="787523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所有的组件都是通过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DataSet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来实现校验逻辑的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并不直接配置在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组件上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校验的入口也是通过调用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dataSet 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validate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8497" y="2202249"/>
            <a:ext cx="8391975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&lt;a:fields&gt;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&lt;a:field name="employee_type_code" </a:t>
            </a:r>
            <a:r>
              <a:rPr lang="en-US" altLang="zh-CN" sz="11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required="true"</a:t>
            </a:r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&lt;a:field name="description" required="true"/&gt;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&lt;a:field name="enabled_flag" defaultValue="Y" checkedValue="Y" unCheckedValue="N"/&gt;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&lt;/a:fields&gt;</a:t>
            </a:r>
            <a:endParaRPr lang="zh-CN" altLang="en-US" sz="1100" b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497" y="3310483"/>
            <a:ext cx="8391975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&lt;a:field name="calendar_id" defaultValue="${/parameter/@calendar_id}"/&gt;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&lt;a:field name="calendar_code“ </a:t>
            </a:r>
            <a:r>
              <a:rPr lang="en-US" altLang="zh-CN" sz="11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validator="codeValidator</a:t>
            </a:r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&lt;a:field name="description" required="true"/&gt;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&lt;/a:fields&gt;</a:t>
            </a:r>
          </a:p>
        </p:txBody>
      </p:sp>
      <p:pic>
        <p:nvPicPr>
          <p:cNvPr id="33" name="图片 32" descr="valid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497" y="4318595"/>
            <a:ext cx="5138738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TreeGrid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12" name="图片 11" descr="treeg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8712968" cy="3409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1578278"/>
            <a:ext cx="6120680" cy="338554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TreeGrid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可以实现复杂的表格展现</a:t>
            </a:r>
            <a:r>
              <a:rPr lang="en-US" altLang="zh-CN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Window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484784"/>
            <a:ext cx="8391975" cy="738664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zh-CN" altLang="en-US" sz="1400" smtClean="0">
                <a:latin typeface="微软雅黑" pitchFamily="34" charset="-122"/>
                <a:ea typeface="微软雅黑" pitchFamily="34" charset="-122"/>
              </a:rPr>
              <a:t>非</a:t>
            </a:r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传统意义上的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window</a:t>
            </a:r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窗口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兼容更多的浏览器环境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342900" indent="-342900"/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用户体验更加良好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速度更快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342900" indent="-342900"/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实现动态加载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方便开发</a:t>
            </a:r>
            <a:r>
              <a:rPr lang="en-US" altLang="zh-CN" sz="14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8" name="图片 7" descr="win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5367639" cy="285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5493132"/>
            <a:ext cx="8391975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function addUserInfo(){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    new Aurora.Window({id:'sys_user_create_window', url:'</a:t>
            </a:r>
            <a:r>
              <a:rPr lang="en-US" altLang="zh-CN" sz="1100" b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sys_user_create.screen</a:t>
            </a:r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', title:'</a:t>
            </a:r>
            <a:r>
              <a:rPr lang="zh-CN" altLang="en-US" sz="1100" b="0" smtClean="0">
                <a:latin typeface="微软雅黑" pitchFamily="34" charset="-122"/>
                <a:ea typeface="微软雅黑" pitchFamily="34" charset="-122"/>
              </a:rPr>
              <a:t>新增用户</a:t>
            </a:r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', height:259,width:510});</a:t>
            </a:r>
          </a:p>
          <a:p>
            <a:r>
              <a:rPr lang="en-US" altLang="zh-CN" sz="1100" b="0" smtClean="0">
                <a:latin typeface="微软雅黑" pitchFamily="34" charset="-122"/>
                <a:ea typeface="微软雅黑" pitchFamily="34" charset="-122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Tab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556792"/>
            <a:ext cx="9127014" cy="584775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静态加载</a:t>
            </a:r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zh-CN" altLang="en-US" sz="1600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动态加载</a:t>
            </a:r>
            <a:endParaRPr lang="en-US" altLang="zh-CN" sz="1600" b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 descr="t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15" y="2582907"/>
            <a:ext cx="862895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界面皮肤切换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628800"/>
            <a:ext cx="4824535" cy="369332"/>
          </a:xfrm>
          <a:prstGeom prst="rect">
            <a:avLst/>
          </a:prstGeom>
          <a:noFill/>
          <a:ln>
            <a:solidFill>
              <a:srgbClr val="4F81BD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框架支持不同界面皮肤方案的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切换</a:t>
            </a:r>
            <a:r>
              <a:rPr lang="en-US" altLang="zh-CN" b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8" name="图片 7" descr="sche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5625315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服务端概述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43608" y="1988840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SOA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架构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业务模型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面向特性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流程抽象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SOA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架构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1520" y="1268760"/>
            <a:ext cx="8534176" cy="139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zh-CN" altLang="en-US" sz="1600" b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所有业务逻辑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(SQL, Package, Java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代码等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均在中间层封装为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Service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，通过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协议进行调用，参数、结果均以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JSON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格式传递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 Service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的事务处理及权限控制、负载均衡在中间层完成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n"/>
            </a:pP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 Client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端与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Server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端通过</a:t>
            </a:r>
            <a:r>
              <a:rPr lang="en-US" altLang="zh-CN" sz="1400" b="0" dirty="0" smtClean="0">
                <a:latin typeface="微软雅黑" pitchFamily="34" charset="-122"/>
                <a:ea typeface="微软雅黑" pitchFamily="34" charset="-122"/>
              </a:rPr>
              <a:t>URL</a:t>
            </a:r>
            <a:r>
              <a:rPr lang="zh-CN" altLang="en-US" sz="1400" b="0" dirty="0" smtClean="0">
                <a:latin typeface="微软雅黑" pitchFamily="34" charset="-122"/>
                <a:ea typeface="微软雅黑" pitchFamily="34" charset="-122"/>
              </a:rPr>
              <a:t>及参数约定，形成松散的耦合</a:t>
            </a:r>
            <a:endParaRPr lang="en-US" altLang="zh-CN" sz="1400" b="0" dirty="0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23528" y="2708920"/>
          <a:ext cx="7472114" cy="3807356"/>
        </p:xfrm>
        <a:graphic>
          <a:graphicData uri="http://schemas.openxmlformats.org/presentationml/2006/ole">
            <p:oleObj spid="_x0000_s1026" name="Visio" r:id="rId4" imgW="7486602" imgH="3814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发展历史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1556792"/>
            <a:ext cx="6696744" cy="46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前身：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LWAP (Light weighted Web Application Platform).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2204864"/>
            <a:ext cx="281782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2003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年：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LWAP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原型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年：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LWAP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第一版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 marL="0" lvl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2008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年：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LWAP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第二版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79715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50+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客户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347864" y="2348880"/>
            <a:ext cx="5548262" cy="3500896"/>
            <a:chOff x="1309688" y="1071563"/>
            <a:chExt cx="8083550" cy="5100637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024188" y="3867150"/>
              <a:ext cx="4319587" cy="23050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zh-CN" altLang="en-US" sz="1000"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733974" y="4156074"/>
              <a:ext cx="495126" cy="7207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000">
                  <a:ea typeface="黑体" pitchFamily="49" charset="-122"/>
                </a:rPr>
                <a:t>采购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454699" y="4156074"/>
              <a:ext cx="495126" cy="7207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000">
                  <a:ea typeface="黑体" pitchFamily="49" charset="-122"/>
                </a:rPr>
                <a:t>库存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229400" y="4156074"/>
              <a:ext cx="495126" cy="7207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000">
                  <a:ea typeface="黑体" pitchFamily="49" charset="-122"/>
                </a:rPr>
                <a:t>销售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021562" y="4156074"/>
              <a:ext cx="495126" cy="72072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000">
                  <a:ea typeface="黑体" pitchFamily="49" charset="-122"/>
                </a:rPr>
                <a:t>制造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392613" y="5505450"/>
              <a:ext cx="1439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000">
                  <a:ea typeface="宋体" pitchFamily="2" charset="-122"/>
                </a:rPr>
                <a:t>ERP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581275" y="2354263"/>
              <a:ext cx="1296988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供应商门户</a:t>
              </a:r>
              <a:endParaRPr lang="en-US" altLang="zh-CN" sz="1000" dirty="0">
                <a:latin typeface="Arial" charset="0"/>
                <a:ea typeface="黑体" pitchFamily="2" charset="-122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743325" y="4953000"/>
              <a:ext cx="2736850" cy="43180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r>
                <a:rPr lang="zh-CN" altLang="en-US" sz="1000">
                  <a:ea typeface="黑体" pitchFamily="49" charset="-122"/>
                </a:rPr>
                <a:t>财务</a:t>
              </a:r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 rot="-2386504">
              <a:off x="3443288" y="2978150"/>
              <a:ext cx="360362" cy="1223963"/>
            </a:xfrm>
            <a:prstGeom prst="upArrow">
              <a:avLst>
                <a:gd name="adj1" fmla="val 50000"/>
                <a:gd name="adj2" fmla="val 8491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4452938" y="1071563"/>
              <a:ext cx="1296987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经销商门户</a:t>
              </a:r>
              <a:endParaRPr lang="en-US" altLang="zh-CN" sz="1000" dirty="0">
                <a:latin typeface="Arial" charset="0"/>
                <a:ea typeface="黑体" pitchFamily="2" charset="-122"/>
              </a:endParaRPr>
            </a:p>
          </p:txBody>
        </p:sp>
        <p:sp>
          <p:nvSpPr>
            <p:cNvPr id="20" name="AutoShape 24"/>
            <p:cNvSpPr>
              <a:spLocks noChangeArrowheads="1"/>
            </p:cNvSpPr>
            <p:nvPr/>
          </p:nvSpPr>
          <p:spPr bwMode="auto">
            <a:xfrm>
              <a:off x="4906963" y="1790700"/>
              <a:ext cx="360362" cy="500063"/>
            </a:xfrm>
            <a:prstGeom prst="upArrow">
              <a:avLst>
                <a:gd name="adj1" fmla="val 50000"/>
                <a:gd name="adj2" fmla="val 4493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403725" y="2355850"/>
              <a:ext cx="1296988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渠道管理</a:t>
              </a:r>
              <a:endParaRPr lang="en-US" altLang="zh-CN" sz="1000" dirty="0">
                <a:latin typeface="Arial" charset="0"/>
                <a:ea typeface="黑体" pitchFamily="2" charset="-122"/>
              </a:endParaRPr>
            </a:p>
          </p:txBody>
        </p:sp>
        <p:sp>
          <p:nvSpPr>
            <p:cNvPr id="22" name="AutoShape 26"/>
            <p:cNvSpPr>
              <a:spLocks noChangeArrowheads="1"/>
            </p:cNvSpPr>
            <p:nvPr/>
          </p:nvSpPr>
          <p:spPr bwMode="auto">
            <a:xfrm>
              <a:off x="5327650" y="3148013"/>
              <a:ext cx="360363" cy="863600"/>
            </a:xfrm>
            <a:prstGeom prst="upArrow">
              <a:avLst>
                <a:gd name="adj1" fmla="val 50000"/>
                <a:gd name="adj2" fmla="val 5991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4535488" y="3148013"/>
              <a:ext cx="360362" cy="863600"/>
            </a:xfrm>
            <a:prstGeom prst="upArrow">
              <a:avLst>
                <a:gd name="adj1" fmla="val 50000"/>
                <a:gd name="adj2" fmla="val 59912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7808913" y="4810125"/>
              <a:ext cx="1584325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预算和财务</a:t>
              </a:r>
              <a:endParaRPr lang="en-US" altLang="zh-CN" sz="1000" dirty="0">
                <a:latin typeface="Arial" charset="0"/>
                <a:ea typeface="黑体" pitchFamily="2" charset="-122"/>
              </a:endParaRPr>
            </a:p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内控体系</a:t>
              </a:r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auto">
            <a:xfrm>
              <a:off x="6594475" y="4953000"/>
              <a:ext cx="1169988" cy="360363"/>
            </a:xfrm>
            <a:prstGeom prst="rightArrow">
              <a:avLst>
                <a:gd name="adj1" fmla="val 50000"/>
                <a:gd name="adj2" fmla="val 104841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6081713" y="2362200"/>
              <a:ext cx="1728787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sz="1000">
                  <a:latin typeface="Arial" charset="0"/>
                  <a:ea typeface="黑体" pitchFamily="2" charset="-122"/>
                </a:rPr>
                <a:t>售后服务管理</a:t>
              </a:r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 rot="3105907">
              <a:off x="6119812" y="2932113"/>
              <a:ext cx="360363" cy="1366838"/>
            </a:xfrm>
            <a:prstGeom prst="upArrow">
              <a:avLst>
                <a:gd name="adj1" fmla="val 50000"/>
                <a:gd name="adj2" fmla="val 94824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7951788" y="3500438"/>
              <a:ext cx="1296987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集成制造</a:t>
              </a:r>
              <a:endParaRPr lang="en-US" altLang="zh-CN" sz="1000" dirty="0">
                <a:latin typeface="Arial" charset="0"/>
                <a:ea typeface="黑体" pitchFamily="2" charset="-122"/>
              </a:endParaRPr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 rot="3905291">
              <a:off x="7128670" y="3415506"/>
              <a:ext cx="360362" cy="1349375"/>
            </a:xfrm>
            <a:prstGeom prst="upArrow">
              <a:avLst>
                <a:gd name="adj1" fmla="val 50000"/>
                <a:gd name="adj2" fmla="val 154911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30" name="AutoShape 22"/>
            <p:cNvSpPr>
              <a:spLocks noChangeArrowheads="1"/>
            </p:cNvSpPr>
            <p:nvPr/>
          </p:nvSpPr>
          <p:spPr bwMode="auto">
            <a:xfrm rot="-5400000">
              <a:off x="2997995" y="4618831"/>
              <a:ext cx="360362" cy="1000125"/>
            </a:xfrm>
            <a:prstGeom prst="upArrow">
              <a:avLst>
                <a:gd name="adj1" fmla="val 50000"/>
                <a:gd name="adj2" fmla="val 84918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zh-CN" altLang="en-US" sz="1000">
                <a:ea typeface="宋体" pitchFamily="2" charset="-122"/>
              </a:endParaRPr>
            </a:p>
          </p:txBody>
        </p:sp>
        <p:sp>
          <p:nvSpPr>
            <p:cNvPr id="31" name="Rectangle 16"/>
            <p:cNvSpPr>
              <a:spLocks noChangeArrowheads="1"/>
            </p:cNvSpPr>
            <p:nvPr/>
          </p:nvSpPr>
          <p:spPr bwMode="auto">
            <a:xfrm>
              <a:off x="1309688" y="4791075"/>
              <a:ext cx="1296987" cy="647700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r>
                <a:rPr lang="en-US" altLang="zh-CN" sz="1000" dirty="0">
                  <a:latin typeface="Arial" charset="0"/>
                  <a:ea typeface="黑体" pitchFamily="2" charset="-122"/>
                </a:rPr>
                <a:t>BI &amp;</a:t>
              </a:r>
            </a:p>
            <a:p>
              <a:pPr>
                <a:defRPr/>
              </a:pPr>
              <a:r>
                <a:rPr lang="zh-CN" altLang="en-US" sz="1000" dirty="0">
                  <a:latin typeface="Arial" charset="0"/>
                  <a:ea typeface="黑体" pitchFamily="2" charset="-122"/>
                </a:rPr>
                <a:t>格式化报表</a:t>
              </a:r>
              <a:endParaRPr lang="en-US" altLang="zh-CN" sz="1000" dirty="0">
                <a:latin typeface="Arial" charset="0"/>
                <a:ea typeface="黑体" pitchFamily="2" charset="-122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83568" y="3861048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广泛应用于汉得自主研发产品，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纯开发项目，及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外围系统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业务模型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28600" y="1556792"/>
            <a:ext cx="8447856" cy="4525963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业务模型（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Business Model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）是对业务实体的建模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业务模型以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格式配置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通过业务模型可以实现自动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操作，如数据的插入，修改，查询等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业务模型也广泛用于界面创建，权限控制等领域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Business Model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概览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6857950" cy="3243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5144"/>
            <a:ext cx="8735888" cy="171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下箭头 9"/>
          <p:cNvSpPr/>
          <p:nvPr/>
        </p:nvSpPr>
        <p:spPr bwMode="auto">
          <a:xfrm>
            <a:off x="5940152" y="3861048"/>
            <a:ext cx="761980" cy="1219168"/>
          </a:xfrm>
          <a:prstGeom prst="down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1" i="0" u="none" strike="noStrike" cap="none" normalizeH="0" baseline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 Business Model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与常规</a:t>
            </a:r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Java O/R Mapping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的区别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2" name="内容占位符 3"/>
          <p:cNvSpPr>
            <a:spLocks noGrp="1"/>
          </p:cNvSpPr>
          <p:nvPr>
            <p:ph idx="1"/>
          </p:nvPr>
        </p:nvSpPr>
        <p:spPr>
          <a:xfrm>
            <a:off x="228600" y="1628800"/>
            <a:ext cx="87358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数据载体不同：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使用纯数据容器（类似于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List&lt;Map</a:t>
            </a:r>
            <a:r>
              <a:rPr lang="en-US" altLang="zh-CN" sz="1600" smtClean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业务建模：数据库记录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-&gt; O/R mapping XML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配置文件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-&gt;Java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对象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Aurora BM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：数据库记录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-&gt; Business Model XML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配置文件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-&gt;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数据容器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l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模型是编译时期确定，而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Aurora BM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是纯配置，可以在运行时期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动态更改</a:t>
            </a:r>
            <a:endParaRPr lang="en-US" altLang="zh-CN" sz="160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：权限控制，根据用户身份动态删除某些字段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：动态字段，根据系统配置，在基表中增加客户化的字段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l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Aurora BM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可通过配置自动把二维数据表转换成多级头行结构，树形结构，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Map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结构等多种数据结构，无需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Coding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；用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建模必须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Coding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 Business Model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与常规</a:t>
            </a:r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Java O/R Mapping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的区别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28600" y="1484784"/>
            <a:ext cx="866388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对象建模，展示层必须了解对象的结构，从而形成展示层与模型层的紧密耦合，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以纯数据容器为载体，展示层可以彻底与模型层分离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以动态流程处理从数据库到数据容器的过程，中间可由各种拦截器截获框架标准处理过程，从而实现各类扩展特性，常规的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Java O/R Mapping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工具（如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Hibernate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）处理方式较为固定，</a:t>
            </a:r>
            <a:r>
              <a:rPr lang="zh-CN" altLang="en-US" sz="1600" smtClean="0">
                <a:latin typeface="微软雅黑" pitchFamily="34" charset="-122"/>
                <a:ea typeface="微软雅黑" pitchFamily="34" charset="-122"/>
              </a:rPr>
              <a:t>难以扩展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Oracle sequence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支持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Standard Who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数据多语言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的抽象流程控制器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556792"/>
            <a:ext cx="4787562" cy="358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076056" y="1268760"/>
            <a:ext cx="38860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lang="zh-CN" altLang="en-US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将所有参数放在一个数据容器中，以工作流的方式对数据容器进行处理，从而实现控制器的功能</a:t>
            </a:r>
            <a:endParaRPr lang="en-US" altLang="zh-CN" sz="1600" b="0" kern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endParaRPr lang="en-US" altLang="zh-CN" sz="1600" b="0" kern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lang="zh-CN" altLang="en-US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配置流程的各个节点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每个节点要执行的操作由配置文件动态决定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endParaRPr lang="en-US" altLang="zh-CN" sz="1600" b="0" kern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lang="zh-CN" altLang="en-US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开发者可开发新的</a:t>
            </a:r>
            <a:r>
              <a:rPr lang="en-US" altLang="zh-CN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Java class</a:t>
            </a:r>
            <a:r>
              <a:rPr lang="zh-CN" altLang="en-US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参与流程处理，实现新的需求，而不用更改原有的代码</a:t>
            </a:r>
            <a:endParaRPr lang="en-US" altLang="zh-CN" sz="1600" b="0" kern="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70000"/>
              <a:buFont typeface="Wingdings" pitchFamily="2" charset="2"/>
              <a:buChar char="u"/>
              <a:tabLst/>
              <a:defRPr/>
            </a:pPr>
            <a:r>
              <a:rPr lang="zh-CN" altLang="en-US" sz="1600" b="0" kern="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处理每个节点的代码功能单一，具有高度内聚性，避免大而复杂的代码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企业级特性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95536" y="1556793"/>
            <a:ext cx="7344816" cy="4104456"/>
          </a:xfrm>
        </p:spPr>
        <p:txBody>
          <a:bodyPr/>
          <a:lstStyle/>
          <a:p>
            <a:endParaRPr lang="en-US" altLang="zh-CN" sz="1800" dirty="0" smtClean="0"/>
          </a:p>
          <a:p>
            <a:pPr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集群支持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Cache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支持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消息队列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Job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调度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运行时期部署示意图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70" y="836712"/>
            <a:ext cx="4783126" cy="55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基础应用平台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251520" y="1567333"/>
            <a:ext cx="8568952" cy="4525963"/>
          </a:xfrm>
        </p:spPr>
        <p:txBody>
          <a:bodyPr/>
          <a:lstStyle/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HAP(Hand Application Platform)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：使用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开发的系统基础平台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n"/>
            </a:pP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权限管理</a:t>
            </a:r>
          </a:p>
          <a:p>
            <a:pPr lvl="1">
              <a:buFont typeface="Wingdings" pitchFamily="2" charset="2"/>
              <a:buChar char="n"/>
            </a:pP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事件机制</a:t>
            </a:r>
          </a:p>
          <a:p>
            <a:pPr lvl="1">
              <a:buFont typeface="Wingdings" pitchFamily="2" charset="2"/>
              <a:buChar char="n"/>
            </a:pP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工作流</a:t>
            </a:r>
          </a:p>
          <a:p>
            <a:pPr lvl="1">
              <a:buFont typeface="Wingdings" pitchFamily="2" charset="2"/>
              <a:buChar char="n"/>
            </a:pP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提醒</a:t>
            </a:r>
          </a:p>
          <a:p>
            <a:pPr lvl="1">
              <a:buFont typeface="Wingdings" pitchFamily="2" charset="2"/>
              <a:buChar char="n"/>
            </a:pP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定期任务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多语言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buFont typeface="Wingdings" pitchFamily="2" charset="2"/>
              <a:buChar char="n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基础数据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2">
              <a:buFont typeface="Wingdings" pitchFamily="2" charset="2"/>
              <a:buChar char="l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公司，组织结构，员工，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lvl="2">
              <a:buFont typeface="Wingdings" pitchFamily="2" charset="2"/>
              <a:buChar char="l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帐套，科目，会计期，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lvl="2">
              <a:buFont typeface="Wingdings" pitchFamily="2" charset="2"/>
              <a:buChar char="l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币种，计量单位，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……</a:t>
            </a:r>
          </a:p>
          <a:p>
            <a:pPr lvl="2">
              <a:buFont typeface="Wingdings" pitchFamily="2" charset="2"/>
              <a:buChar char="l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值列表</a:t>
            </a:r>
            <a:endParaRPr lang="zh-CN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工作流辅助设计器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43010" name="Picture 2" descr="C:\Users\IBM\Desktop\庞大集团技术交流\工作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717628" cy="4788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报表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44034" name="Picture 2" descr="C:\Users\IBM\Desktop\庞大集团技术交流\报表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35" y="1124744"/>
            <a:ext cx="8709245" cy="4392488"/>
          </a:xfrm>
          <a:prstGeom prst="rect">
            <a:avLst/>
          </a:prstGeom>
          <a:noFill/>
        </p:spPr>
      </p:pic>
      <p:pic>
        <p:nvPicPr>
          <p:cNvPr id="44035" name="Picture 3" descr="C:\Users\IBM\Desktop\庞大集团技术交流\报表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56" y="1628800"/>
            <a:ext cx="8798148" cy="479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发展历史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45" name=" 3"/>
          <p:cNvSpPr/>
          <p:nvPr/>
        </p:nvSpPr>
        <p:spPr>
          <a:xfrm rot="5652483">
            <a:off x="5740215" y="2783088"/>
            <a:ext cx="1347776" cy="130280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 3"/>
          <p:cNvSpPr/>
          <p:nvPr/>
        </p:nvSpPr>
        <p:spPr>
          <a:xfrm rot="7801507">
            <a:off x="6687713" y="2712436"/>
            <a:ext cx="1347776" cy="130280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 3"/>
          <p:cNvSpPr/>
          <p:nvPr/>
        </p:nvSpPr>
        <p:spPr>
          <a:xfrm rot="5652483">
            <a:off x="4454330" y="2783088"/>
            <a:ext cx="1347776" cy="1302803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 3"/>
          <p:cNvSpPr/>
          <p:nvPr/>
        </p:nvSpPr>
        <p:spPr>
          <a:xfrm rot="5652483" flipV="1">
            <a:off x="2944244" y="2811170"/>
            <a:ext cx="1347776" cy="1297551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 3"/>
          <p:cNvSpPr/>
          <p:nvPr/>
        </p:nvSpPr>
        <p:spPr>
          <a:xfrm rot="4830228">
            <a:off x="3481397" y="2878001"/>
            <a:ext cx="1347776" cy="1262058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 3"/>
          <p:cNvSpPr/>
          <p:nvPr/>
        </p:nvSpPr>
        <p:spPr>
          <a:xfrm rot="3356151" flipV="1">
            <a:off x="812496" y="2701742"/>
            <a:ext cx="1347776" cy="1297551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 3"/>
          <p:cNvSpPr/>
          <p:nvPr/>
        </p:nvSpPr>
        <p:spPr>
          <a:xfrm rot="5652483" flipV="1">
            <a:off x="1701438" y="2856960"/>
            <a:ext cx="1347776" cy="1297551"/>
          </a:xfrm>
          <a:prstGeom prst="swooshArrow">
            <a:avLst>
              <a:gd name="adj1" fmla="val 25000"/>
              <a:gd name="adj2" fmla="val 2500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102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矩形 51"/>
          <p:cNvSpPr/>
          <p:nvPr/>
        </p:nvSpPr>
        <p:spPr>
          <a:xfrm>
            <a:off x="714348" y="2071678"/>
            <a:ext cx="7572428" cy="2786082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 w="9525">
            <a:solidFill>
              <a:srgbClr val="FFC0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4591" y="2130974"/>
            <a:ext cx="69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Now:</a:t>
            </a:r>
            <a:endParaRPr lang="zh-CN" altLang="en-US" b="1" dirty="0"/>
          </a:p>
        </p:txBody>
      </p:sp>
      <p:sp>
        <p:nvSpPr>
          <p:cNvPr id="54" name="圆角矩形 53"/>
          <p:cNvSpPr/>
          <p:nvPr/>
        </p:nvSpPr>
        <p:spPr>
          <a:xfrm>
            <a:off x="1000100" y="2643182"/>
            <a:ext cx="857256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ISP 1.0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2071670" y="2643182"/>
            <a:ext cx="928694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HEC1.0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3214678" y="2643182"/>
            <a:ext cx="1266833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MAS HRMS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4714876" y="2643182"/>
            <a:ext cx="1071570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MAS ERP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6000760" y="2643182"/>
            <a:ext cx="928693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HEC 2.0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7143768" y="2643182"/>
            <a:ext cx="642942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HLS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000100" y="4147582"/>
            <a:ext cx="2571768" cy="352988"/>
          </a:xfrm>
          <a:prstGeom prst="roundRect">
            <a:avLst/>
          </a:prstGeom>
          <a:gradFill>
            <a:gsLst>
              <a:gs pos="0">
                <a:schemeClr val="bg2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LWAP1.0~2.0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3857620" y="4147582"/>
            <a:ext cx="2000264" cy="352988"/>
          </a:xfrm>
          <a:prstGeom prst="roundRect">
            <a:avLst/>
          </a:prstGeom>
          <a:gradFill>
            <a:gsLst>
              <a:gs pos="0">
                <a:schemeClr val="bg2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Oracle Form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6072198" y="4147582"/>
            <a:ext cx="1643074" cy="352988"/>
          </a:xfrm>
          <a:prstGeom prst="roundRect">
            <a:avLst/>
          </a:prstGeom>
          <a:gradFill>
            <a:gsLst>
              <a:gs pos="0">
                <a:schemeClr val="bg2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Aurora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图表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pic>
        <p:nvPicPr>
          <p:cNvPr id="45059" name="Picture 3" descr="C:\Users\IBM\Desktop\11_13034179201L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308304" cy="5550175"/>
          </a:xfrm>
          <a:prstGeom prst="rect">
            <a:avLst/>
          </a:prstGeom>
          <a:noFill/>
        </p:spPr>
      </p:pic>
      <p:pic>
        <p:nvPicPr>
          <p:cNvPr id="45058" name="Picture 2" descr="C:\Users\IBM\Desktop\11_1303417920H3Q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7775305" cy="4981054"/>
          </a:xfrm>
          <a:prstGeom prst="rect">
            <a:avLst/>
          </a:prstGeom>
          <a:noFill/>
        </p:spPr>
      </p:pic>
      <p:pic>
        <p:nvPicPr>
          <p:cNvPr id="45060" name="Picture 4" descr="C:\Users\IBM\Desktop\11_13027466605VX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064" y="1844824"/>
            <a:ext cx="8424936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4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新旧框架对比</a:t>
            </a:r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67544" y="1484784"/>
          <a:ext cx="8208912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142"/>
                <a:gridCol w="2666354"/>
                <a:gridCol w="3744416"/>
              </a:tblGrid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特点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aseline="0" smtClean="0"/>
                        <a:t> </a:t>
                      </a:r>
                      <a:r>
                        <a:rPr lang="zh-CN" altLang="en-US" baseline="0" smtClean="0"/>
                        <a:t>老框架</a:t>
                      </a:r>
                      <a:r>
                        <a:rPr lang="en-US" altLang="zh-CN" baseline="0" smtClean="0"/>
                        <a:t>(LWAP)</a:t>
                      </a:r>
                      <a:endParaRPr lang="zh-CN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新框架</a:t>
                      </a:r>
                      <a:r>
                        <a:rPr lang="en-US" altLang="zh-CN" smtClean="0"/>
                        <a:t>(AURORA)</a:t>
                      </a:r>
                      <a:endParaRPr lang="zh-CN" altLang="en-US"/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HTML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模板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支持比较弱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完整支持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HTML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模板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Grid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新特性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不支持锁定和符合表头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支持符合表头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锁定列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多种分页栏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表单布局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仅有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Form,FieldSet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等布局方式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增加了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VBox,HBox 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等多种布局方式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数据源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界面和数据耦合度比较高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增加了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DataSet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数据源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使得数据和界面解耦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开发工具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N/A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基于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eclipse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插件的开发工具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图表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功能较弱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基于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HTML5,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功能强大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新组件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N/A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改善了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window,tab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组件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,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增加</a:t>
                      </a:r>
                      <a:r>
                        <a:rPr lang="en-US" altLang="zh-CN" sz="1200" smtClean="0">
                          <a:latin typeface="微软雅黑" pitchFamily="34" charset="-122"/>
                          <a:ea typeface="微软雅黑" pitchFamily="34" charset="-122"/>
                        </a:rPr>
                        <a:t>TreeGrid</a:t>
                      </a:r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组件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  <a:tr h="4960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开发方式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基于过程和组件的开发方式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latin typeface="微软雅黑" pitchFamily="34" charset="-122"/>
                          <a:ea typeface="微软雅黑" pitchFamily="34" charset="-122"/>
                        </a:rPr>
                        <a:t>基于数据和事件的开发方式</a:t>
                      </a:r>
                      <a:endParaRPr lang="zh-CN" altLang="en-US" sz="1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8605588" cy="357166"/>
          </a:xfrm>
        </p:spPr>
        <p:txBody>
          <a:bodyPr>
            <a:noAutofit/>
          </a:bodyPr>
          <a:lstStyle/>
          <a:p>
            <a:pPr algn="l"/>
            <a:endParaRPr lang="zh-CN" altLang="en-US" sz="2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gray">
          <a:xfrm>
            <a:off x="2176572" y="2132856"/>
            <a:ext cx="4458089" cy="12211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  <a:ea typeface="SimSun" pitchFamily="2" charset="-122"/>
              </a:rPr>
              <a:t>Q</a:t>
            </a:r>
            <a:r>
              <a:rPr lang="zh-CN" alt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>
                    <a:lumMod val="85000"/>
                  </a:schemeClr>
                </a:soli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  <a:ea typeface="SimSun" pitchFamily="2" charset="-122"/>
              </a:rPr>
              <a:t>＆</a:t>
            </a:r>
            <a:r>
              <a:rPr lang="en-US" altLang="zh-CN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71842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  <a:ea typeface="SimSun" pitchFamily="2" charset="-122"/>
              </a:rPr>
              <a:t>A</a:t>
            </a:r>
            <a:endParaRPr lang="zh-CN" altLang="en-US" sz="36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71842" dir="2700000" algn="ctr" rotWithShape="0">
                  <a:srgbClr val="868686">
                    <a:alpha val="50000"/>
                  </a:srgbClr>
                </a:outerShdw>
              </a:effectLst>
              <a:latin typeface="Arial Black"/>
              <a:ea typeface="SimSun" pitchFamily="2" charset="-122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gray">
          <a:xfrm>
            <a:off x="1763688" y="3580656"/>
            <a:ext cx="520065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653"/>
              </a:avLst>
            </a:prstTxWarp>
          </a:bodyPr>
          <a:lstStyle/>
          <a:p>
            <a:pPr algn="ctr"/>
            <a:r>
              <a:rPr lang="en-US" altLang="zh-CN" sz="54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Questions &amp; AnswerS</a:t>
            </a:r>
            <a:endParaRPr lang="zh-CN" altLang="en-US" sz="5400" kern="1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3531961"/>
            <a:ext cx="9144000" cy="3326039"/>
          </a:xfrm>
          <a:prstGeom prst="rect">
            <a:avLst/>
          </a:prstGeom>
        </p:spPr>
      </p:pic>
      <p:pic>
        <p:nvPicPr>
          <p:cNvPr id="20" name="图片 19" descr="hand_twinwood标志-[转换]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1928794" cy="5110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71470" y="21431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 You!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594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2">
                    <a:lumMod val="10000"/>
                  </a:schemeClr>
                </a:solidFill>
                <a:latin typeface="微软雅黑" pitchFamily="34" charset="-122"/>
                <a:ea typeface="微软雅黑" pitchFamily="34" charset="-122"/>
              </a:rPr>
              <a:t>Thank You!</a:t>
            </a:r>
            <a:endParaRPr lang="zh-CN" altLang="en-US" sz="4400" b="1" dirty="0">
              <a:solidFill>
                <a:schemeClr val="bg2">
                  <a:lumMod val="1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发展历史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714348" y="1928802"/>
            <a:ext cx="7572428" cy="2857520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 w="9525">
            <a:solidFill>
              <a:srgbClr val="FFC0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34"/>
          <p:cNvGrpSpPr/>
          <p:nvPr/>
        </p:nvGrpSpPr>
        <p:grpSpPr>
          <a:xfrm>
            <a:off x="1428728" y="2571744"/>
            <a:ext cx="6429420" cy="1357322"/>
            <a:chOff x="1428728" y="2643182"/>
            <a:chExt cx="6429420" cy="11430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2000"/>
                </a:schemeClr>
              </a:gs>
              <a:gs pos="100000">
                <a:schemeClr val="accent1">
                  <a:tint val="23500"/>
                  <a:satMod val="160000"/>
                  <a:alpha val="43000"/>
                </a:schemeClr>
              </a:gs>
            </a:gsLst>
            <a:lin ang="16200000" scaled="0"/>
          </a:gradFill>
        </p:grpSpPr>
        <p:sp>
          <p:nvSpPr>
            <p:cNvPr id="36" name="矩形 35"/>
            <p:cNvSpPr/>
            <p:nvPr/>
          </p:nvSpPr>
          <p:spPr>
            <a:xfrm>
              <a:off x="1428728" y="2643182"/>
              <a:ext cx="6429420" cy="714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下箭头 36"/>
            <p:cNvSpPr/>
            <p:nvPr/>
          </p:nvSpPr>
          <p:spPr>
            <a:xfrm>
              <a:off x="3500430" y="3357562"/>
              <a:ext cx="2000264" cy="428628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38278" y="2000240"/>
            <a:ext cx="92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smtClean="0"/>
              <a:t>Future :</a:t>
            </a:r>
            <a:endParaRPr lang="zh-CN" altLang="en-US" b="1" dirty="0"/>
          </a:p>
        </p:txBody>
      </p:sp>
      <p:sp>
        <p:nvSpPr>
          <p:cNvPr id="39" name="圆角矩形 38"/>
          <p:cNvSpPr/>
          <p:nvPr/>
        </p:nvSpPr>
        <p:spPr>
          <a:xfrm>
            <a:off x="1571604" y="2786058"/>
            <a:ext cx="1000132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ISP 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2857488" y="2786058"/>
            <a:ext cx="1000132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HEC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4143372" y="2786058"/>
            <a:ext cx="1000132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ERP 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5429256" y="2786058"/>
            <a:ext cx="1000132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HRMS 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715140" y="2786058"/>
            <a:ext cx="1000132" cy="357190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altLang="zh-CN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2357422" y="4000504"/>
            <a:ext cx="4214842" cy="428628"/>
          </a:xfrm>
          <a:prstGeom prst="roundRect">
            <a:avLst/>
          </a:prstGeom>
          <a:gradFill>
            <a:gsLst>
              <a:gs pos="0">
                <a:schemeClr val="bg2"/>
              </a:gs>
              <a:gs pos="8000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Aurora</a:t>
            </a:r>
            <a:endParaRPr lang="zh-CN" alt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应用现状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16" name="内容占位符 2"/>
          <p:cNvSpPr>
            <a:spLocks noGrp="1"/>
          </p:cNvSpPr>
          <p:nvPr>
            <p:ph idx="1"/>
          </p:nvPr>
        </p:nvSpPr>
        <p:spPr>
          <a:xfrm>
            <a:off x="228600" y="1484784"/>
            <a:ext cx="859187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年：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V1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发布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年底：第一个采用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的开发项目上线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2011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年： 全面应用于汉得承接的开发项目及内部产品升级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产品：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HEC </a:t>
            </a:r>
          </a:p>
          <a:p>
            <a:pPr lvl="2"/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ISP 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HRMS </a:t>
            </a:r>
          </a:p>
          <a:p>
            <a:pPr lvl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开发项目：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北京</a:t>
            </a:r>
            <a:r>
              <a:rPr lang="en-US" altLang="zh-CN" sz="1800" b="0" dirty="0" err="1" smtClean="0">
                <a:latin typeface="微软雅黑" pitchFamily="34" charset="-122"/>
                <a:ea typeface="微软雅黑" pitchFamily="34" charset="-122"/>
              </a:rPr>
              <a:t>Babycare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电子商务平台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玉柴重工融资租赁平台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日立建机融资租赁平台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en-US" altLang="zh-CN" sz="1800" b="0" dirty="0" err="1" smtClean="0">
                <a:latin typeface="微软雅黑" pitchFamily="34" charset="-122"/>
                <a:ea typeface="微软雅黑" pitchFamily="34" charset="-122"/>
              </a:rPr>
              <a:t>Sodic</a:t>
            </a:r>
            <a:r>
              <a:rPr lang="en-US" altLang="zh-CN" sz="1800" b="0" dirty="0" smtClean="0">
                <a:latin typeface="微软雅黑" pitchFamily="34" charset="-122"/>
                <a:ea typeface="微软雅黑" pitchFamily="34" charset="-122"/>
              </a:rPr>
              <a:t> MES</a:t>
            </a:r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系统</a:t>
            </a:r>
            <a:endParaRPr lang="en-US" altLang="zh-CN" sz="1800" b="0" dirty="0" smtClean="0">
              <a:latin typeface="微软雅黑" pitchFamily="34" charset="-122"/>
              <a:ea typeface="微软雅黑" pitchFamily="34" charset="-122"/>
            </a:endParaRPr>
          </a:p>
          <a:p>
            <a:pPr lvl="2"/>
            <a:r>
              <a:rPr lang="zh-CN" altLang="en-US" sz="1800" b="0" dirty="0" smtClean="0">
                <a:latin typeface="微软雅黑" pitchFamily="34" charset="-122"/>
                <a:ea typeface="微软雅黑" pitchFamily="34" charset="-122"/>
              </a:rPr>
              <a:t>上海日立供应商门户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Aurora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技术体系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214282" y="5162892"/>
            <a:ext cx="8715436" cy="714380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 w="9525">
            <a:solidFill>
              <a:srgbClr val="FFC000"/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用户体验、高可靠性、系统互联、高性能、健壮性、高效开发</a:t>
            </a:r>
            <a:endParaRPr lang="zh-CN" altLang="en-US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214546" y="1662430"/>
            <a:ext cx="2286016" cy="3143272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4643438" y="1662430"/>
            <a:ext cx="2500330" cy="3143272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14282" y="1662430"/>
            <a:ext cx="1857388" cy="3143272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357158" y="2162496"/>
            <a:ext cx="900119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Java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7158" y="2662562"/>
            <a:ext cx="150019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Oracle PL/SQL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7158" y="3162628"/>
            <a:ext cx="150019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JavaScript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7158" y="3662694"/>
            <a:ext cx="150019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HTML/CSS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286116" y="2233934"/>
            <a:ext cx="867461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JDBC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286116" y="2662562"/>
            <a:ext cx="1000132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Servlet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/JSP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286116" y="3091190"/>
            <a:ext cx="1000132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JMS</a:t>
            </a:r>
            <a:endParaRPr lang="zh-CN" altLang="en-US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286116" y="3519818"/>
            <a:ext cx="1000132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JNDI</a:t>
            </a:r>
            <a:endParaRPr lang="zh-CN" altLang="en-US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286116" y="3948446"/>
            <a:ext cx="1000132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JMX</a:t>
            </a:r>
            <a:endParaRPr lang="zh-CN" altLang="en-US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286116" y="4377074"/>
            <a:ext cx="1000132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JAAS</a:t>
            </a:r>
            <a:endParaRPr lang="zh-CN" altLang="en-US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857752" y="2233934"/>
            <a:ext cx="1285897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Linux 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Aix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857752" y="2662562"/>
            <a:ext cx="1509531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Apache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Nginx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857752" y="3091190"/>
            <a:ext cx="2143140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Tomcat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JBOSS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Weblogic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857752" y="3519818"/>
            <a:ext cx="162134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Memcached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857784" y="3948446"/>
            <a:ext cx="162134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Apache ActiveMQ</a:t>
            </a:r>
            <a:endParaRPr lang="zh-CN" altLang="en-US" sz="1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857752" y="4377074"/>
            <a:ext cx="162134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Ant</a:t>
            </a:r>
            <a:r>
              <a:rPr lang="zh-CN" altLang="en-U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Eclipse</a:t>
            </a:r>
          </a:p>
        </p:txBody>
      </p:sp>
      <p:sp>
        <p:nvSpPr>
          <p:cNvPr id="56" name="圆角矩形 55"/>
          <p:cNvSpPr/>
          <p:nvPr/>
        </p:nvSpPr>
        <p:spPr>
          <a:xfrm>
            <a:off x="535753" y="1448116"/>
            <a:ext cx="1214446" cy="500066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语言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2576201" y="1448116"/>
            <a:ext cx="1562706" cy="500066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技术规范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4964909" y="1448116"/>
            <a:ext cx="1857388" cy="492128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工具、产品</a:t>
            </a:r>
          </a:p>
        </p:txBody>
      </p:sp>
      <p:sp>
        <p:nvSpPr>
          <p:cNvPr id="59" name="左大括号 58"/>
          <p:cNvSpPr/>
          <p:nvPr/>
        </p:nvSpPr>
        <p:spPr>
          <a:xfrm>
            <a:off x="3071802" y="2376810"/>
            <a:ext cx="142876" cy="2143140"/>
          </a:xfrm>
          <a:prstGeom prst="leftBrac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357422" y="3305504"/>
            <a:ext cx="642941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J2EE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357158" y="4948578"/>
            <a:ext cx="1071570" cy="428628"/>
          </a:xfrm>
          <a:prstGeom prst="round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领域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286644" y="1590992"/>
            <a:ext cx="1643074" cy="3143272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>
            <a:off x="7572396" y="1448116"/>
            <a:ext cx="1071570" cy="492128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管理</a:t>
            </a:r>
          </a:p>
        </p:txBody>
      </p:sp>
      <p:sp>
        <p:nvSpPr>
          <p:cNvPr id="64" name="矩形 63"/>
          <p:cNvSpPr/>
          <p:nvPr/>
        </p:nvSpPr>
        <p:spPr>
          <a:xfrm>
            <a:off x="7380312" y="2233934"/>
            <a:ext cx="857256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CMMI</a:t>
            </a:r>
            <a:endParaRPr lang="zh-CN" alt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380312" y="2734000"/>
            <a:ext cx="1285897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RUP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Agile</a:t>
            </a:r>
          </a:p>
        </p:txBody>
      </p:sp>
      <p:sp>
        <p:nvSpPr>
          <p:cNvPr id="66" name="矩形 65"/>
          <p:cNvSpPr/>
          <p:nvPr/>
        </p:nvSpPr>
        <p:spPr>
          <a:xfrm>
            <a:off x="7380312" y="3234066"/>
            <a:ext cx="1500198" cy="285752"/>
          </a:xfrm>
          <a:prstGeom prst="rect">
            <a:avLst/>
          </a:prstGeom>
          <a:gradFill>
            <a:gsLst>
              <a:gs pos="0">
                <a:schemeClr val="bg1"/>
              </a:gs>
              <a:gs pos="35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FDD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DDD</a:t>
            </a:r>
            <a:r>
              <a:rPr lang="zh-CN" alt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、</a:t>
            </a:r>
            <a:r>
              <a:rPr lang="en-US" altLang="zh-CN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en-US" altLang="zh-CN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APL </a:t>
            </a:r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628800"/>
            <a:ext cx="409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APL(Aurora Presentation Layer)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概述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92896"/>
            <a:ext cx="184731" cy="510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68596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纯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B/S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架构，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AJAX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风格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富客户端应用（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RIA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兼容主流浏览器：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IE6~IE9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Safari, Firefox, Chrome, Opera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等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13" descr="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891" y="4221088"/>
            <a:ext cx="61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FireF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6079" y="4251251"/>
            <a:ext cx="58261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Chr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8266" y="4222676"/>
            <a:ext cx="61118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0454" y="4244901"/>
            <a:ext cx="6111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Safa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6441" y="4222676"/>
            <a:ext cx="6334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io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8629" y="4222676"/>
            <a:ext cx="63341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maxth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0816" y="4222676"/>
            <a:ext cx="6334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T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9204" y="4298876"/>
            <a:ext cx="5572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 flipV="1">
            <a:off x="0" y="0"/>
            <a:ext cx="9144000" cy="150017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142876"/>
            <a:ext cx="4572000" cy="357166"/>
          </a:xfrm>
        </p:spPr>
        <p:txBody>
          <a:bodyPr>
            <a:noAutofit/>
          </a:bodyPr>
          <a:lstStyle/>
          <a:p>
            <a:pPr algn="l"/>
            <a:r>
              <a:rPr lang="zh-CN" altLang="en-US" sz="2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展示层技术特点</a:t>
            </a:r>
            <a:endParaRPr lang="zh-CN" altLang="en-US" sz="28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未标题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6000768"/>
            <a:ext cx="9144000" cy="857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412776"/>
            <a:ext cx="741682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服务端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从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配置到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输出的渲染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组件所需的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JS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动态加载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服务端动态内容创建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客户端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Javascript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组件及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API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数据绑定、校验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 客户端动态内容创建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1"/>
        </a:solidFill>
        <a:ln>
          <a:solidFill>
            <a:schemeClr val="bg2"/>
          </a:solidFill>
        </a:ln>
      </a:spPr>
      <a:bodyPr wrap="square" rtlCol="0">
        <a:spAutoFit/>
      </a:bodyPr>
      <a:lstStyle>
        <a:defPPr>
          <a:defRPr sz="1100" b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1804</Words>
  <Application>Microsoft Office PowerPoint</Application>
  <PresentationFormat>全屏显示(4:3)</PresentationFormat>
  <Paragraphs>364</Paragraphs>
  <Slides>43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5" baseType="lpstr">
      <vt:lpstr>Office 主题</vt:lpstr>
      <vt:lpstr>Visio</vt:lpstr>
      <vt:lpstr>幻灯片 1</vt:lpstr>
      <vt:lpstr>概述</vt:lpstr>
      <vt:lpstr>Aurora发展历史</vt:lpstr>
      <vt:lpstr>Aurora发展历史</vt:lpstr>
      <vt:lpstr>Aurora发展历史</vt:lpstr>
      <vt:lpstr>Aurora应用现状</vt:lpstr>
      <vt:lpstr>Aurora技术体系</vt:lpstr>
      <vt:lpstr>APL 介绍</vt:lpstr>
      <vt:lpstr>展示层技术特点</vt:lpstr>
      <vt:lpstr>展示层开发方式</vt:lpstr>
      <vt:lpstr>展示层开发方式</vt:lpstr>
      <vt:lpstr>开发工具</vt:lpstr>
      <vt:lpstr>开发工具</vt:lpstr>
      <vt:lpstr>API 文档</vt:lpstr>
      <vt:lpstr>UI 组件图</vt:lpstr>
      <vt:lpstr>Form组件</vt:lpstr>
      <vt:lpstr>Lov组件</vt:lpstr>
      <vt:lpstr>Grid组件</vt:lpstr>
      <vt:lpstr>Grid组件</vt:lpstr>
      <vt:lpstr>客户端数据模型</vt:lpstr>
      <vt:lpstr>组件绑定</vt:lpstr>
      <vt:lpstr>DataSet校验</vt:lpstr>
      <vt:lpstr>DataSet校验</vt:lpstr>
      <vt:lpstr>TreeGrid组件</vt:lpstr>
      <vt:lpstr>Window组件</vt:lpstr>
      <vt:lpstr>Tab组件</vt:lpstr>
      <vt:lpstr>界面皮肤切换</vt:lpstr>
      <vt:lpstr>Aurora服务端概述</vt:lpstr>
      <vt:lpstr>SOA架构</vt:lpstr>
      <vt:lpstr>业务模型</vt:lpstr>
      <vt:lpstr>Business Model概览</vt:lpstr>
      <vt:lpstr>Aurora Business Model与常规Java O/R Mapping的区别</vt:lpstr>
      <vt:lpstr>Aurora Business Model与常规Java O/R Mapping的区别</vt:lpstr>
      <vt:lpstr>Aurora的抽象流程控制器</vt:lpstr>
      <vt:lpstr>Aurora企业级特性</vt:lpstr>
      <vt:lpstr>Aurora运行时期部署示意图</vt:lpstr>
      <vt:lpstr>基础应用平台</vt:lpstr>
      <vt:lpstr>工作流辅助设计器</vt:lpstr>
      <vt:lpstr>报表</vt:lpstr>
      <vt:lpstr>图表</vt:lpstr>
      <vt:lpstr>新旧框架对比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hugh</cp:lastModifiedBy>
  <cp:revision>370</cp:revision>
  <dcterms:modified xsi:type="dcterms:W3CDTF">2013-06-26T01:33:42Z</dcterms:modified>
</cp:coreProperties>
</file>